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3C70B6-C364-4A51-AB63-E862FD46A1E3}" v="5" dt="2026-06-05T11:45:44.5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6" d="100"/>
          <a:sy n="106" d="100"/>
        </p:scale>
        <p:origin x="7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Armstrong" userId="a9e6cc09a90c47b2" providerId="LiveId" clId="{1C57B0A3-F189-4CE6-BCED-B46AE63623C1}"/>
    <pc:docChg chg="undo custSel modSld">
      <pc:chgData name="Karen Armstrong" userId="a9e6cc09a90c47b2" providerId="LiveId" clId="{1C57B0A3-F189-4CE6-BCED-B46AE63623C1}" dt="2026-06-05T11:46:53.438" v="731" actId="20577"/>
      <pc:docMkLst>
        <pc:docMk/>
      </pc:docMkLst>
      <pc:sldChg chg="modSp mod">
        <pc:chgData name="Karen Armstrong" userId="a9e6cc09a90c47b2" providerId="LiveId" clId="{1C57B0A3-F189-4CE6-BCED-B46AE63623C1}" dt="2026-06-05T10:12:36.932" v="113" actId="14100"/>
        <pc:sldMkLst>
          <pc:docMk/>
          <pc:sldMk cId="418638798" sldId="259"/>
        </pc:sldMkLst>
        <pc:spChg chg="mod">
          <ac:chgData name="Karen Armstrong" userId="a9e6cc09a90c47b2" providerId="LiveId" clId="{1C57B0A3-F189-4CE6-BCED-B46AE63623C1}" dt="2026-06-05T10:12:36.932" v="113" actId="14100"/>
          <ac:spMkLst>
            <pc:docMk/>
            <pc:sldMk cId="418638798" sldId="259"/>
            <ac:spMk id="2" creationId="{00000000-0000-0000-0000-000000000000}"/>
          </ac:spMkLst>
        </pc:spChg>
      </pc:sldChg>
      <pc:sldChg chg="modSp mod">
        <pc:chgData name="Karen Armstrong" userId="a9e6cc09a90c47b2" providerId="LiveId" clId="{1C57B0A3-F189-4CE6-BCED-B46AE63623C1}" dt="2026-06-05T11:46:29.609" v="693" actId="20577"/>
        <pc:sldMkLst>
          <pc:docMk/>
          <pc:sldMk cId="3019060298" sldId="271"/>
        </pc:sldMkLst>
        <pc:spChg chg="mod">
          <ac:chgData name="Karen Armstrong" userId="a9e6cc09a90c47b2" providerId="LiveId" clId="{1C57B0A3-F189-4CE6-BCED-B46AE63623C1}" dt="2026-06-05T11:46:29.609" v="693" actId="20577"/>
          <ac:spMkLst>
            <pc:docMk/>
            <pc:sldMk cId="3019060298" sldId="271"/>
            <ac:spMk id="3" creationId="{00000000-0000-0000-0000-000000000000}"/>
          </ac:spMkLst>
        </pc:spChg>
      </pc:sldChg>
      <pc:sldChg chg="modSp mod">
        <pc:chgData name="Karen Armstrong" userId="a9e6cc09a90c47b2" providerId="LiveId" clId="{1C57B0A3-F189-4CE6-BCED-B46AE63623C1}" dt="2026-06-05T11:46:53.438" v="731" actId="20577"/>
        <pc:sldMkLst>
          <pc:docMk/>
          <pc:sldMk cId="1521560448" sldId="272"/>
        </pc:sldMkLst>
        <pc:spChg chg="mod">
          <ac:chgData name="Karen Armstrong" userId="a9e6cc09a90c47b2" providerId="LiveId" clId="{1C57B0A3-F189-4CE6-BCED-B46AE63623C1}" dt="2026-06-05T11:46:53.438" v="731" actId="20577"/>
          <ac:spMkLst>
            <pc:docMk/>
            <pc:sldMk cId="1521560448" sldId="27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17127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FB8932FC-BACC-4165-A843-A568D687D20D}" type="datetimeFigureOut">
              <a:rPr lang="en-IE" smtClean="0"/>
              <a:t>05/06/2026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2388291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751243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314434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463419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5604557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3621871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330905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277350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135149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8932FC-BACC-4165-A843-A568D687D20D}" type="datetimeFigureOut">
              <a:rPr lang="en-IE" smtClean="0"/>
              <a:t>05/06/2026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3467959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8932FC-BACC-4165-A843-A568D687D20D}" type="datetimeFigureOut">
              <a:rPr lang="en-IE" smtClean="0"/>
              <a:t>05/06/2026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312051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8932FC-BACC-4165-A843-A568D687D20D}" type="datetimeFigureOut">
              <a:rPr lang="en-IE" smtClean="0"/>
              <a:t>05/06/2026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2994080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8932FC-BACC-4165-A843-A568D687D20D}" type="datetimeFigureOut">
              <a:rPr lang="en-IE" smtClean="0"/>
              <a:t>05/06/2026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1496171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8932FC-BACC-4165-A843-A568D687D20D}" type="datetimeFigureOut">
              <a:rPr lang="en-IE" smtClean="0"/>
              <a:t>05/06/2026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1543821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8932FC-BACC-4165-A843-A568D687D20D}" type="datetimeFigureOut">
              <a:rPr lang="en-IE" smtClean="0"/>
              <a:t>05/06/2026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3634538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8932FC-BACC-4165-A843-A568D687D20D}" type="datetimeFigureOut">
              <a:rPr lang="en-IE" smtClean="0"/>
              <a:t>05/06/2026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2DCF87D-1EB2-4852-AA32-497693D05481}" type="slidenum">
              <a:rPr lang="en-IE" smtClean="0"/>
              <a:t>‹#›</a:t>
            </a:fld>
            <a:endParaRPr lang="en-IE"/>
          </a:p>
        </p:txBody>
      </p:sp>
    </p:spTree>
    <p:extLst>
      <p:ext uri="{BB962C8B-B14F-4D97-AF65-F5344CB8AC3E}">
        <p14:creationId xmlns:p14="http://schemas.microsoft.com/office/powerpoint/2010/main" val="1794183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B8932FC-BACC-4165-A843-A568D687D20D}" type="datetimeFigureOut">
              <a:rPr lang="en-IE" smtClean="0"/>
              <a:t>05/06/2026</a:t>
            </a:fld>
            <a:endParaRPr lang="en-IE"/>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I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2DCF87D-1EB2-4852-AA32-497693D05481}" type="slidenum">
              <a:rPr lang="en-IE" smtClean="0"/>
              <a:t>‹#›</a:t>
            </a:fld>
            <a:endParaRPr lang="en-IE"/>
          </a:p>
        </p:txBody>
      </p:sp>
    </p:spTree>
    <p:extLst>
      <p:ext uri="{BB962C8B-B14F-4D97-AF65-F5344CB8AC3E}">
        <p14:creationId xmlns:p14="http://schemas.microsoft.com/office/powerpoint/2010/main" val="1256094532"/>
      </p:ext>
    </p:extLst>
  </p:cSld>
  <p:clrMap bg1="dk1" tx1="lt1" bg2="dk2" tx2="lt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 id="2147483843" r:id="rId13"/>
    <p:sldLayoutId id="2147483844" r:id="rId14"/>
    <p:sldLayoutId id="2147483845" r:id="rId15"/>
    <p:sldLayoutId id="2147483846" r:id="rId16"/>
    <p:sldLayoutId id="214748384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8" name="TextBox 7"/>
          <p:cNvSpPr txBox="1"/>
          <p:nvPr/>
        </p:nvSpPr>
        <p:spPr>
          <a:xfrm>
            <a:off x="436605" y="1351280"/>
            <a:ext cx="10511481" cy="6986528"/>
          </a:xfrm>
          <a:prstGeom prst="rect">
            <a:avLst/>
          </a:prstGeom>
          <a:noFill/>
        </p:spPr>
        <p:txBody>
          <a:bodyPr wrap="square" rtlCol="0">
            <a:spAutoFit/>
          </a:bodyPr>
          <a:lstStyle/>
          <a:p>
            <a:pPr algn="ctr"/>
            <a:endParaRPr lang="en-US" sz="4000" b="1" dirty="0">
              <a:solidFill>
                <a:schemeClr val="accent6"/>
              </a:solidFill>
            </a:endParaRPr>
          </a:p>
          <a:p>
            <a:pPr algn="ctr"/>
            <a:endParaRPr lang="en-US" sz="4000" b="1" dirty="0">
              <a:solidFill>
                <a:schemeClr val="accent6"/>
              </a:solidFill>
            </a:endParaRPr>
          </a:p>
          <a:p>
            <a:pPr algn="ctr"/>
            <a:endParaRPr lang="en-US" sz="4000" b="1" dirty="0">
              <a:solidFill>
                <a:schemeClr val="accent6"/>
              </a:solidFill>
            </a:endParaRPr>
          </a:p>
          <a:p>
            <a:pPr algn="ctr"/>
            <a:r>
              <a:rPr lang="en-US" sz="4000" b="1" dirty="0">
                <a:solidFill>
                  <a:schemeClr val="accent6"/>
                </a:solidFill>
              </a:rPr>
              <a:t>Rush Athletic FC Club Welcome Pack</a:t>
            </a: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US" b="1" dirty="0">
              <a:solidFill>
                <a:schemeClr val="accent6"/>
              </a:solidFill>
            </a:endParaRPr>
          </a:p>
          <a:p>
            <a:endParaRPr lang="en-IE" b="1" dirty="0">
              <a:solidFill>
                <a:schemeClr val="accent6"/>
              </a:solidFill>
            </a:endParaRPr>
          </a:p>
        </p:txBody>
      </p:sp>
    </p:spTree>
    <p:extLst>
      <p:ext uri="{BB962C8B-B14F-4D97-AF65-F5344CB8AC3E}">
        <p14:creationId xmlns:p14="http://schemas.microsoft.com/office/powerpoint/2010/main" val="3233516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7" name="Rectangle 6"/>
          <p:cNvSpPr/>
          <p:nvPr/>
        </p:nvSpPr>
        <p:spPr>
          <a:xfrm>
            <a:off x="1452881" y="1305342"/>
            <a:ext cx="9286239" cy="7848302"/>
          </a:xfrm>
          <a:prstGeom prst="rect">
            <a:avLst/>
          </a:prstGeom>
        </p:spPr>
        <p:txBody>
          <a:bodyPr wrap="square">
            <a:spAutoFit/>
          </a:bodyPr>
          <a:lstStyle/>
          <a:p>
            <a:pPr algn="ctr">
              <a:spcAft>
                <a:spcPts val="0"/>
              </a:spcAft>
            </a:pPr>
            <a:endParaRPr lang="en-IE" dirty="0">
              <a:ea typeface="Times New Roman" panose="02020603050405020304" pitchFamily="18" charset="0"/>
            </a:endParaRPr>
          </a:p>
          <a:p>
            <a:pPr algn="ctr"/>
            <a:r>
              <a:rPr lang="en-GB" dirty="0">
                <a:solidFill>
                  <a:srgbClr val="FFFF00"/>
                </a:solidFill>
                <a:latin typeface="Times New Roman" panose="02020603050405020304" pitchFamily="18" charset="0"/>
                <a:ea typeface="Times New Roman" panose="02020603050405020304" pitchFamily="18" charset="0"/>
              </a:rPr>
              <a:t> </a:t>
            </a:r>
            <a:r>
              <a:rPr lang="en-GB" sz="3600" b="1" dirty="0">
                <a:solidFill>
                  <a:srgbClr val="FF0000"/>
                </a:solidFill>
              </a:rPr>
              <a:t>Safety of Goal Posts</a:t>
            </a:r>
          </a:p>
          <a:p>
            <a:pPr algn="ctr"/>
            <a:endParaRPr lang="en-IE" sz="3600" dirty="0">
              <a:solidFill>
                <a:srgbClr val="FF0000"/>
              </a:solidFill>
            </a:endParaRPr>
          </a:p>
          <a:p>
            <a:pPr marL="285750" indent="-285750">
              <a:buFont typeface="Arial" panose="020B0604020202020204" pitchFamily="34" charset="0"/>
              <a:buChar char="•"/>
            </a:pPr>
            <a:r>
              <a:rPr lang="en-GB" dirty="0"/>
              <a:t>All portable goal posts must be secured to the ground by the steel stakes provided by the club. </a:t>
            </a:r>
          </a:p>
          <a:p>
            <a:endParaRPr lang="en-GB" dirty="0"/>
          </a:p>
          <a:p>
            <a:pPr marL="285750" indent="-285750">
              <a:buFont typeface="Arial" panose="020B0604020202020204" pitchFamily="34" charset="0"/>
              <a:buChar char="•"/>
            </a:pPr>
            <a:r>
              <a:rPr lang="en-GB" dirty="0"/>
              <a:t>Every manager should satisfy themselves that the goals are safe and secure, both at home matches and away matches.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Should a team manager have concerns about the safety of the goal posts they should bring it to the attention of the match official and the club.</a:t>
            </a:r>
            <a:endParaRPr lang="en-IE" dirty="0"/>
          </a:p>
          <a:p>
            <a:pPr>
              <a:spcAft>
                <a:spcPts val="0"/>
              </a:spcAft>
            </a:pPr>
            <a:endParaRPr lang="en-GB" dirty="0">
              <a:solidFill>
                <a:srgbClr val="FFFF00"/>
              </a:solidFill>
              <a:ea typeface="Times New Roman" panose="02020603050405020304" pitchFamily="18" charset="0"/>
            </a:endParaRPr>
          </a:p>
          <a:p>
            <a:pPr>
              <a:spcAft>
                <a:spcPts val="0"/>
              </a:spcAft>
            </a:pPr>
            <a:endParaRPr lang="en-GB" dirty="0">
              <a:solidFill>
                <a:srgbClr val="FFFF00"/>
              </a:solidFill>
              <a:effectLst/>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effectLst/>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effectLst/>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effectLst/>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effectLst/>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effectLst/>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latin typeface="Times New Roman" panose="02020603050405020304" pitchFamily="18" charset="0"/>
              <a:ea typeface="Times New Roman" panose="02020603050405020304" pitchFamily="18" charset="0"/>
            </a:endParaRPr>
          </a:p>
          <a:p>
            <a:pPr>
              <a:spcAft>
                <a:spcPts val="0"/>
              </a:spcAft>
            </a:pPr>
            <a:endParaRPr lang="en-GB" dirty="0">
              <a:solidFill>
                <a:srgbClr val="FFFF00"/>
              </a:solidFill>
              <a:effectLst/>
              <a:latin typeface="Times New Roman" panose="02020603050405020304" pitchFamily="18" charset="0"/>
              <a:ea typeface="Times New Roman" panose="02020603050405020304" pitchFamily="18" charset="0"/>
            </a:endParaRPr>
          </a:p>
          <a:p>
            <a:pPr>
              <a:spcAft>
                <a:spcPts val="0"/>
              </a:spcAft>
            </a:pPr>
            <a:endParaRPr lang="en-IE"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98511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2" name="Rectangle 1"/>
          <p:cNvSpPr/>
          <p:nvPr/>
        </p:nvSpPr>
        <p:spPr>
          <a:xfrm>
            <a:off x="1452881" y="1720840"/>
            <a:ext cx="9286239" cy="3970318"/>
          </a:xfrm>
          <a:prstGeom prst="rect">
            <a:avLst/>
          </a:prstGeom>
        </p:spPr>
        <p:txBody>
          <a:bodyPr wrap="square">
            <a:spAutoFit/>
          </a:bodyPr>
          <a:lstStyle/>
          <a:p>
            <a:pPr algn="ctr">
              <a:spcAft>
                <a:spcPts val="0"/>
              </a:spcAft>
            </a:pPr>
            <a:r>
              <a:rPr lang="en-GB" sz="3600" b="1" dirty="0" err="1">
                <a:solidFill>
                  <a:srgbClr val="FF0000"/>
                </a:solidFill>
                <a:ea typeface="Times New Roman" panose="02020603050405020304" pitchFamily="18" charset="0"/>
              </a:rPr>
              <a:t>Defibulators</a:t>
            </a:r>
            <a:endParaRPr lang="en-GB" sz="3600" b="1" dirty="0">
              <a:solidFill>
                <a:srgbClr val="FF0000"/>
              </a:solidFill>
              <a:ea typeface="Times New Roman" panose="02020603050405020304" pitchFamily="18" charset="0"/>
            </a:endParaRPr>
          </a:p>
          <a:p>
            <a:pPr algn="ctr">
              <a:spcAft>
                <a:spcPts val="0"/>
              </a:spcAft>
            </a:pPr>
            <a:endParaRPr lang="en-IE" sz="3600" dirty="0">
              <a:solidFill>
                <a:srgbClr val="FF0000"/>
              </a:solidFill>
              <a:ea typeface="Times New Roman" panose="02020603050405020304" pitchFamily="18" charset="0"/>
            </a:endParaRPr>
          </a:p>
          <a:p>
            <a:pPr marL="285750" indent="-285750">
              <a:spcAft>
                <a:spcPts val="0"/>
              </a:spcAft>
              <a:buFont typeface="Arial" panose="020B0604020202020204" pitchFamily="34" charset="0"/>
              <a:buChar char="•"/>
            </a:pPr>
            <a:r>
              <a:rPr lang="en-GB" dirty="0">
                <a:ea typeface="Times New Roman" panose="02020603050405020304" pitchFamily="18" charset="0"/>
              </a:rPr>
              <a:t>The club has two </a:t>
            </a:r>
            <a:r>
              <a:rPr lang="en-GB" dirty="0" err="1">
                <a:ea typeface="Times New Roman" panose="02020603050405020304" pitchFamily="18" charset="0"/>
              </a:rPr>
              <a:t>defibulators</a:t>
            </a:r>
            <a:r>
              <a:rPr lang="en-GB" dirty="0">
                <a:ea typeface="Times New Roman" panose="02020603050405020304" pitchFamily="18" charset="0"/>
              </a:rPr>
              <a:t>, one located in the kitchen of the new club house and one located in the kitchen of the old clubhouse. There is also now a </a:t>
            </a:r>
            <a:r>
              <a:rPr lang="en-GB" dirty="0" err="1">
                <a:ea typeface="Times New Roman" panose="02020603050405020304" pitchFamily="18" charset="0"/>
              </a:rPr>
              <a:t>defibulator</a:t>
            </a:r>
            <a:r>
              <a:rPr lang="en-GB" dirty="0">
                <a:ea typeface="Times New Roman" panose="02020603050405020304" pitchFamily="18" charset="0"/>
              </a:rPr>
              <a:t> situated in St. Catherine’s estate on the wall close to the pitches.</a:t>
            </a:r>
            <a:endParaRPr lang="en-IE" dirty="0">
              <a:ea typeface="Times New Roman" panose="02020603050405020304" pitchFamily="18" charset="0"/>
            </a:endParaRPr>
          </a:p>
          <a:p>
            <a:pPr>
              <a:spcAft>
                <a:spcPts val="0"/>
              </a:spcAft>
            </a:pPr>
            <a:r>
              <a:rPr lang="en-GB" dirty="0">
                <a:ea typeface="Times New Roman" panose="02020603050405020304" pitchFamily="18" charset="0"/>
              </a:rPr>
              <a:t>  </a:t>
            </a:r>
          </a:p>
          <a:p>
            <a:pPr>
              <a:spcAft>
                <a:spcPts val="0"/>
              </a:spcAft>
            </a:pPr>
            <a:endParaRPr lang="en-IE" dirty="0">
              <a:ea typeface="Times New Roman" panose="02020603050405020304" pitchFamily="18" charset="0"/>
            </a:endParaRPr>
          </a:p>
          <a:p>
            <a:pPr marL="285750" indent="-285750">
              <a:spcAft>
                <a:spcPts val="0"/>
              </a:spcAft>
              <a:buFont typeface="Arial" panose="020B0604020202020204" pitchFamily="34" charset="0"/>
              <a:buChar char="•"/>
            </a:pPr>
            <a:r>
              <a:rPr lang="en-GB" dirty="0">
                <a:ea typeface="Times New Roman" panose="02020603050405020304" pitchFamily="18" charset="0"/>
              </a:rPr>
              <a:t>Trained personnel should remove the </a:t>
            </a:r>
            <a:r>
              <a:rPr lang="en-GB" dirty="0" err="1">
                <a:ea typeface="Times New Roman" panose="02020603050405020304" pitchFamily="18" charset="0"/>
              </a:rPr>
              <a:t>defibulator</a:t>
            </a:r>
            <a:r>
              <a:rPr lang="en-GB" dirty="0">
                <a:ea typeface="Times New Roman" panose="02020603050405020304" pitchFamily="18" charset="0"/>
              </a:rPr>
              <a:t> from the cabinet for home matches and take it to the pitch. It should be safeguarded at all times.</a:t>
            </a:r>
            <a:endParaRPr lang="en-IE" dirty="0">
              <a:ea typeface="Times New Roman" panose="02020603050405020304" pitchFamily="18" charset="0"/>
            </a:endParaRPr>
          </a:p>
          <a:p>
            <a:pPr>
              <a:spcAft>
                <a:spcPts val="0"/>
              </a:spcAft>
            </a:pPr>
            <a:r>
              <a:rPr lang="en-GB" dirty="0">
                <a:ea typeface="Times New Roman" panose="02020603050405020304" pitchFamily="18" charset="0"/>
              </a:rPr>
              <a:t> </a:t>
            </a:r>
          </a:p>
          <a:p>
            <a:pPr>
              <a:spcAft>
                <a:spcPts val="0"/>
              </a:spcAft>
            </a:pPr>
            <a:endParaRPr lang="en-IE" dirty="0">
              <a:ea typeface="Times New Roman" panose="02020603050405020304" pitchFamily="18" charset="0"/>
            </a:endParaRPr>
          </a:p>
          <a:p>
            <a:pPr marL="285750" indent="-285750">
              <a:spcAft>
                <a:spcPts val="0"/>
              </a:spcAft>
              <a:buFont typeface="Arial" panose="020B0604020202020204" pitchFamily="34" charset="0"/>
              <a:buChar char="•"/>
            </a:pPr>
            <a:r>
              <a:rPr lang="en-GB" dirty="0">
                <a:ea typeface="Times New Roman" panose="02020603050405020304" pitchFamily="18" charset="0"/>
              </a:rPr>
              <a:t>The </a:t>
            </a:r>
            <a:r>
              <a:rPr lang="en-GB" dirty="0" err="1">
                <a:ea typeface="Times New Roman" panose="02020603050405020304" pitchFamily="18" charset="0"/>
              </a:rPr>
              <a:t>defibulator</a:t>
            </a:r>
            <a:r>
              <a:rPr lang="en-GB" dirty="0">
                <a:ea typeface="Times New Roman" panose="02020603050405020304" pitchFamily="18" charset="0"/>
              </a:rPr>
              <a:t> should be returned to its cabinet after use.</a:t>
            </a:r>
            <a:endParaRPr lang="en-IE" dirty="0">
              <a:effectLst/>
              <a:ea typeface="Times New Roman" panose="02020603050405020304" pitchFamily="18" charset="0"/>
            </a:endParaRPr>
          </a:p>
        </p:txBody>
      </p:sp>
    </p:spTree>
    <p:extLst>
      <p:ext uri="{BB962C8B-B14F-4D97-AF65-F5344CB8AC3E}">
        <p14:creationId xmlns:p14="http://schemas.microsoft.com/office/powerpoint/2010/main" val="2687652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3" name="TextBox 2"/>
          <p:cNvSpPr txBox="1"/>
          <p:nvPr/>
        </p:nvSpPr>
        <p:spPr>
          <a:xfrm>
            <a:off x="1452881" y="1975104"/>
            <a:ext cx="9286239" cy="4247317"/>
          </a:xfrm>
          <a:prstGeom prst="rect">
            <a:avLst/>
          </a:prstGeom>
          <a:noFill/>
        </p:spPr>
        <p:txBody>
          <a:bodyPr wrap="square" rtlCol="0">
            <a:spAutoFit/>
          </a:bodyPr>
          <a:lstStyle/>
          <a:p>
            <a:pPr algn="ctr"/>
            <a:r>
              <a:rPr lang="en-US" sz="3600" b="1" dirty="0">
                <a:solidFill>
                  <a:srgbClr val="FF0000"/>
                </a:solidFill>
              </a:rPr>
              <a:t>Absence from Training</a:t>
            </a:r>
          </a:p>
          <a:p>
            <a:pPr algn="ctr"/>
            <a:endParaRPr lang="en-US" sz="3600" b="1" dirty="0">
              <a:solidFill>
                <a:srgbClr val="FF0000"/>
              </a:solidFill>
            </a:endParaRPr>
          </a:p>
          <a:p>
            <a:r>
              <a:rPr lang="en-US" b="1" dirty="0"/>
              <a:t>In line with our values, players parents have the responsibility to inform their squad manager/coach as early as possible if they’re child is going to be absent from training.</a:t>
            </a:r>
          </a:p>
          <a:p>
            <a:endParaRPr lang="en-US" b="1" dirty="0"/>
          </a:p>
          <a:p>
            <a:endParaRPr lang="en-US" b="1" dirty="0"/>
          </a:p>
          <a:p>
            <a:pPr algn="ctr"/>
            <a:r>
              <a:rPr lang="en-US" sz="3600" b="1" dirty="0">
                <a:solidFill>
                  <a:srgbClr val="FF0000"/>
                </a:solidFill>
              </a:rPr>
              <a:t>Training Conduct</a:t>
            </a:r>
          </a:p>
          <a:p>
            <a:pPr algn="ctr"/>
            <a:endParaRPr lang="en-US" sz="3600" b="1" dirty="0">
              <a:solidFill>
                <a:srgbClr val="FF0000"/>
              </a:solidFill>
            </a:endParaRPr>
          </a:p>
          <a:p>
            <a:r>
              <a:rPr lang="en-US" b="1" dirty="0"/>
              <a:t>Players are expected to conduct themselves in line with our players code of conduct.</a:t>
            </a:r>
            <a:endParaRPr lang="en-IE" b="1" dirty="0"/>
          </a:p>
        </p:txBody>
      </p:sp>
    </p:spTree>
    <p:extLst>
      <p:ext uri="{BB962C8B-B14F-4D97-AF65-F5344CB8AC3E}">
        <p14:creationId xmlns:p14="http://schemas.microsoft.com/office/powerpoint/2010/main" val="2573496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3" name="TextBox 2"/>
          <p:cNvSpPr txBox="1"/>
          <p:nvPr/>
        </p:nvSpPr>
        <p:spPr>
          <a:xfrm>
            <a:off x="1452881" y="1975104"/>
            <a:ext cx="9286239" cy="4247317"/>
          </a:xfrm>
          <a:prstGeom prst="rect">
            <a:avLst/>
          </a:prstGeom>
          <a:noFill/>
        </p:spPr>
        <p:txBody>
          <a:bodyPr wrap="square" rtlCol="0">
            <a:spAutoFit/>
          </a:bodyPr>
          <a:lstStyle/>
          <a:p>
            <a:pPr algn="ctr"/>
            <a:r>
              <a:rPr lang="en-US" sz="3600" b="1" dirty="0">
                <a:solidFill>
                  <a:srgbClr val="FF0000"/>
                </a:solidFill>
              </a:rPr>
              <a:t>Dropping off &amp; Collecting your Child</a:t>
            </a:r>
          </a:p>
          <a:p>
            <a:r>
              <a:rPr lang="en-US" b="1" dirty="0"/>
              <a:t>Parents are responsible for their child before the allocated training/match time and on completion of the training session/match.</a:t>
            </a:r>
          </a:p>
          <a:p>
            <a:r>
              <a:rPr lang="en-US" b="1" dirty="0"/>
              <a:t>If, on occasion you are going to be late collecting your child, please inform the manager/coach asap.</a:t>
            </a:r>
          </a:p>
          <a:p>
            <a:r>
              <a:rPr lang="en-US" b="1" dirty="0"/>
              <a:t>Parents that are regularly late collecting their child will be asked to attend a meeting with the manager/coach and can result in your child being asked to leave the club.</a:t>
            </a:r>
          </a:p>
          <a:p>
            <a:endParaRPr lang="en-US" b="1" dirty="0"/>
          </a:p>
          <a:p>
            <a:pPr algn="ctr"/>
            <a:r>
              <a:rPr lang="en-US" sz="3600" b="1" dirty="0">
                <a:solidFill>
                  <a:srgbClr val="FF0000"/>
                </a:solidFill>
              </a:rPr>
              <a:t>Speaking to your Manager/Coach</a:t>
            </a:r>
          </a:p>
          <a:p>
            <a:r>
              <a:rPr lang="en-US" b="1" dirty="0"/>
              <a:t>Parents must not try and speak to the manager/coach who are actively coaching a session or a match. Please speak to the manager/coach after the session/match instead.</a:t>
            </a:r>
            <a:endParaRPr lang="en-IE" b="1" dirty="0"/>
          </a:p>
        </p:txBody>
      </p:sp>
    </p:spTree>
    <p:extLst>
      <p:ext uri="{BB962C8B-B14F-4D97-AF65-F5344CB8AC3E}">
        <p14:creationId xmlns:p14="http://schemas.microsoft.com/office/powerpoint/2010/main" val="2736489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3" name="TextBox 2"/>
          <p:cNvSpPr txBox="1"/>
          <p:nvPr/>
        </p:nvSpPr>
        <p:spPr>
          <a:xfrm>
            <a:off x="1452881" y="1975104"/>
            <a:ext cx="9286239" cy="3447098"/>
          </a:xfrm>
          <a:prstGeom prst="rect">
            <a:avLst/>
          </a:prstGeom>
          <a:noFill/>
        </p:spPr>
        <p:txBody>
          <a:bodyPr wrap="square" rtlCol="0">
            <a:spAutoFit/>
          </a:bodyPr>
          <a:lstStyle/>
          <a:p>
            <a:pPr algn="ctr"/>
            <a:r>
              <a:rPr lang="en-US" sz="2800" b="1" dirty="0">
                <a:solidFill>
                  <a:srgbClr val="FF0000"/>
                </a:solidFill>
              </a:rPr>
              <a:t>Concerns/Complaints/Compliments Procedure</a:t>
            </a:r>
          </a:p>
          <a:p>
            <a:pPr algn="ctr"/>
            <a:endParaRPr lang="en-US" sz="2800" b="1" dirty="0">
              <a:solidFill>
                <a:srgbClr val="FF0000"/>
              </a:solidFill>
            </a:endParaRPr>
          </a:p>
          <a:p>
            <a:r>
              <a:rPr lang="en-US" b="1" dirty="0"/>
              <a:t>If you have a specific concern with respect to the activities of the club, in the first instance you should speak with you child’s manager/coach </a:t>
            </a:r>
            <a:r>
              <a:rPr lang="en-US" b="1" u="sng" dirty="0"/>
              <a:t>after</a:t>
            </a:r>
            <a:r>
              <a:rPr lang="en-US" b="1" dirty="0"/>
              <a:t> training or a match. </a:t>
            </a:r>
          </a:p>
          <a:p>
            <a:endParaRPr lang="en-US" b="1" dirty="0"/>
          </a:p>
          <a:p>
            <a:r>
              <a:rPr lang="en-US" b="1" dirty="0"/>
              <a:t>If after speaking to the manager/coach you remain unhappy, please contact a member of the clubs committee or email rushafc@gmail.com.</a:t>
            </a:r>
          </a:p>
          <a:p>
            <a:endParaRPr lang="en-US" b="1" dirty="0"/>
          </a:p>
          <a:p>
            <a:r>
              <a:rPr lang="en-US" b="1" dirty="0"/>
              <a:t> If the issue is a child welfare issue please contact one of our Child Welfare Officers (contact details in Club Contacts section).</a:t>
            </a:r>
          </a:p>
        </p:txBody>
      </p:sp>
    </p:spTree>
    <p:extLst>
      <p:ext uri="{BB962C8B-B14F-4D97-AF65-F5344CB8AC3E}">
        <p14:creationId xmlns:p14="http://schemas.microsoft.com/office/powerpoint/2010/main" val="4174734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3" name="TextBox 2"/>
          <p:cNvSpPr txBox="1"/>
          <p:nvPr/>
        </p:nvSpPr>
        <p:spPr>
          <a:xfrm>
            <a:off x="1452881" y="1975104"/>
            <a:ext cx="9286239" cy="4401205"/>
          </a:xfrm>
          <a:prstGeom prst="rect">
            <a:avLst/>
          </a:prstGeom>
          <a:noFill/>
        </p:spPr>
        <p:txBody>
          <a:bodyPr wrap="square" rtlCol="0">
            <a:spAutoFit/>
          </a:bodyPr>
          <a:lstStyle/>
          <a:p>
            <a:pPr algn="ctr"/>
            <a:r>
              <a:rPr lang="en-US" sz="3600" b="1" dirty="0">
                <a:solidFill>
                  <a:srgbClr val="FF0000"/>
                </a:solidFill>
              </a:rPr>
              <a:t>Child Protection</a:t>
            </a:r>
          </a:p>
          <a:p>
            <a:pPr algn="ctr"/>
            <a:endParaRPr lang="en-US" sz="2800" b="1" dirty="0">
              <a:solidFill>
                <a:srgbClr val="FF0000"/>
              </a:solidFill>
            </a:endParaRPr>
          </a:p>
          <a:p>
            <a:pPr marL="285750" indent="-285750">
              <a:buFont typeface="Arial" panose="020B0604020202020204" pitchFamily="34" charset="0"/>
              <a:buChar char="•"/>
            </a:pPr>
            <a:r>
              <a:rPr lang="en-US" b="1" dirty="0"/>
              <a:t>The safety and welfare of children and vulnerable adults in our club is a primary concern for Rush Athletic FC.</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t>If any of our members or parents have any welfare concerns, they should contact one of our Child Welfare Officers immediately. </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t>In order to effectively investigate and resolve welfare issues, the club and parents are expected to maintain confidentiality around any welfare investigations.</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t>We are committed to ensuring the safety and welfare of our members, coaches, managers, volunteers and parents. </a:t>
            </a:r>
          </a:p>
        </p:txBody>
      </p:sp>
    </p:spTree>
    <p:extLst>
      <p:ext uri="{BB962C8B-B14F-4D97-AF65-F5344CB8AC3E}">
        <p14:creationId xmlns:p14="http://schemas.microsoft.com/office/powerpoint/2010/main" val="3984775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3" name="TextBox 2"/>
          <p:cNvSpPr txBox="1"/>
          <p:nvPr/>
        </p:nvSpPr>
        <p:spPr>
          <a:xfrm>
            <a:off x="1452881" y="1975104"/>
            <a:ext cx="9286239" cy="2185214"/>
          </a:xfrm>
          <a:prstGeom prst="rect">
            <a:avLst/>
          </a:prstGeom>
          <a:noFill/>
        </p:spPr>
        <p:txBody>
          <a:bodyPr wrap="square" rtlCol="0">
            <a:spAutoFit/>
          </a:bodyPr>
          <a:lstStyle/>
          <a:p>
            <a:pPr algn="ctr"/>
            <a:r>
              <a:rPr lang="en-US" sz="3600" b="1" dirty="0">
                <a:solidFill>
                  <a:srgbClr val="FF0000"/>
                </a:solidFill>
              </a:rPr>
              <a:t>Club Policies</a:t>
            </a:r>
          </a:p>
          <a:p>
            <a:endParaRPr lang="en-US" b="1" dirty="0">
              <a:solidFill>
                <a:srgbClr val="FF0000"/>
              </a:solidFill>
            </a:endParaRPr>
          </a:p>
          <a:p>
            <a:r>
              <a:rPr lang="en-US" b="1" dirty="0"/>
              <a:t>All club policies can be found on the club website.</a:t>
            </a:r>
          </a:p>
          <a:p>
            <a:endParaRPr lang="en-US" b="1" dirty="0"/>
          </a:p>
          <a:p>
            <a:r>
              <a:rPr lang="en-US" b="1">
                <a:solidFill>
                  <a:srgbClr val="0070C0"/>
                </a:solidFill>
              </a:rPr>
              <a:t>https://rushathleticfc.com</a:t>
            </a:r>
            <a:endParaRPr lang="en-US" b="1" dirty="0">
              <a:solidFill>
                <a:srgbClr val="0070C0"/>
              </a:solidFill>
            </a:endParaRPr>
          </a:p>
          <a:p>
            <a:pPr algn="ctr"/>
            <a:endParaRPr lang="en-US" sz="2800" b="1" dirty="0">
              <a:solidFill>
                <a:srgbClr val="FF0000"/>
              </a:solidFill>
            </a:endParaRPr>
          </a:p>
        </p:txBody>
      </p:sp>
    </p:spTree>
    <p:extLst>
      <p:ext uri="{BB962C8B-B14F-4D97-AF65-F5344CB8AC3E}">
        <p14:creationId xmlns:p14="http://schemas.microsoft.com/office/powerpoint/2010/main" val="1521560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3" name="TextBox 2"/>
          <p:cNvSpPr txBox="1"/>
          <p:nvPr/>
        </p:nvSpPr>
        <p:spPr>
          <a:xfrm>
            <a:off x="1243585" y="1298448"/>
            <a:ext cx="9495536" cy="6617196"/>
          </a:xfrm>
          <a:prstGeom prst="rect">
            <a:avLst/>
          </a:prstGeom>
          <a:noFill/>
        </p:spPr>
        <p:txBody>
          <a:bodyPr wrap="square" rtlCol="0">
            <a:spAutoFit/>
          </a:bodyPr>
          <a:lstStyle/>
          <a:p>
            <a:pPr algn="ctr"/>
            <a:r>
              <a:rPr lang="en-US" sz="3600" b="1" dirty="0">
                <a:solidFill>
                  <a:srgbClr val="FF0000"/>
                </a:solidFill>
              </a:rPr>
              <a:t>Club Contacts</a:t>
            </a:r>
          </a:p>
          <a:p>
            <a:r>
              <a:rPr lang="en-IE" dirty="0"/>
              <a:t>Chairperson                               :			Shay Dempsey</a:t>
            </a:r>
          </a:p>
          <a:p>
            <a:r>
              <a:rPr lang="en-IE" dirty="0"/>
              <a:t>Treasurer		         :     		Dermot Byrne</a:t>
            </a:r>
          </a:p>
          <a:p>
            <a:r>
              <a:rPr lang="en-IE" dirty="0"/>
              <a:t>Club Secretary                 	         :		              </a:t>
            </a:r>
            <a:r>
              <a:rPr lang="en-IE" dirty="0" err="1"/>
              <a:t>Deccie</a:t>
            </a:r>
            <a:r>
              <a:rPr lang="en-IE" dirty="0"/>
              <a:t> Whyte       	         :                                 Senior Secretary		         :	      		Mark McAuley</a:t>
            </a:r>
          </a:p>
          <a:p>
            <a:r>
              <a:rPr lang="en-IE" dirty="0"/>
              <a:t>SSG Secretary        	         :			</a:t>
            </a:r>
            <a:r>
              <a:rPr lang="en-IE" dirty="0" err="1"/>
              <a:t>Oonagh</a:t>
            </a:r>
            <a:r>
              <a:rPr lang="en-IE" dirty="0"/>
              <a:t> Boylan</a:t>
            </a:r>
          </a:p>
          <a:p>
            <a:r>
              <a:rPr lang="en-IE" dirty="0"/>
              <a:t>11 a Side Secretary	         :	              		</a:t>
            </a:r>
            <a:r>
              <a:rPr lang="en-IE" dirty="0" err="1"/>
              <a:t>Oonagh</a:t>
            </a:r>
            <a:r>
              <a:rPr lang="en-IE" dirty="0"/>
              <a:t> Boylan    </a:t>
            </a:r>
          </a:p>
          <a:p>
            <a:r>
              <a:rPr lang="en-IE" dirty="0"/>
              <a:t>Child Welfare Officers 				Oonagh Boylan </a:t>
            </a:r>
          </a:p>
          <a:p>
            <a:r>
              <a:rPr lang="en-IE" dirty="0"/>
              <a:t>						Toni Byrne,  </a:t>
            </a:r>
          </a:p>
          <a:p>
            <a:r>
              <a:rPr lang="en-US" dirty="0"/>
              <a:t>Committee		         :			Ian Worrell</a:t>
            </a:r>
            <a:endParaRPr lang="en-IE" dirty="0"/>
          </a:p>
          <a:p>
            <a:r>
              <a:rPr lang="en-IE" dirty="0"/>
              <a:t>Committee                                :                                 Keith McKenna</a:t>
            </a:r>
            <a:endParaRPr lang="en-US" dirty="0"/>
          </a:p>
          <a:p>
            <a:r>
              <a:rPr lang="en-US" dirty="0"/>
              <a:t>Committee                                :                                 Rory Byrne</a:t>
            </a:r>
          </a:p>
          <a:p>
            <a:r>
              <a:rPr lang="en-US" dirty="0"/>
              <a:t>Committee                                :                                 Fran Lowndes</a:t>
            </a:r>
          </a:p>
          <a:p>
            <a:r>
              <a:rPr lang="en-US" dirty="0"/>
              <a:t>Committee                                :                                 Karen Armstrong</a:t>
            </a:r>
          </a:p>
          <a:p>
            <a:r>
              <a:rPr lang="en-US" dirty="0"/>
              <a:t>Committee                                :                                 Robert Armstrong</a:t>
            </a:r>
          </a:p>
          <a:p>
            <a:r>
              <a:rPr lang="en-US" dirty="0"/>
              <a:t>Committee                                :                                 Melissa Monks</a:t>
            </a:r>
          </a:p>
          <a:p>
            <a:r>
              <a:rPr lang="en-US" dirty="0"/>
              <a:t>Committee                                :                                 Tom Godfrey</a:t>
            </a:r>
          </a:p>
          <a:p>
            <a:endParaRPr lang="en-IE" dirty="0"/>
          </a:p>
          <a:p>
            <a:br>
              <a:rPr lang="en-IE" dirty="0"/>
            </a:br>
            <a:br>
              <a:rPr lang="en-IE" dirty="0"/>
            </a:br>
            <a:endParaRPr lang="en-US" b="1" dirty="0">
              <a:solidFill>
                <a:srgbClr val="FF0000"/>
              </a:solidFill>
            </a:endParaRPr>
          </a:p>
          <a:p>
            <a:pPr algn="ctr"/>
            <a:endParaRPr lang="en-US" sz="2800" b="1" dirty="0">
              <a:solidFill>
                <a:srgbClr val="FF0000"/>
              </a:solidFill>
            </a:endParaRPr>
          </a:p>
        </p:txBody>
      </p:sp>
    </p:spTree>
    <p:extLst>
      <p:ext uri="{BB962C8B-B14F-4D97-AF65-F5344CB8AC3E}">
        <p14:creationId xmlns:p14="http://schemas.microsoft.com/office/powerpoint/2010/main" val="3019060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2" name="TextBox 1"/>
          <p:cNvSpPr txBox="1"/>
          <p:nvPr/>
        </p:nvSpPr>
        <p:spPr>
          <a:xfrm>
            <a:off x="1452880" y="1902941"/>
            <a:ext cx="9286239" cy="7571303"/>
          </a:xfrm>
          <a:prstGeom prst="rect">
            <a:avLst/>
          </a:prstGeom>
          <a:noFill/>
        </p:spPr>
        <p:txBody>
          <a:bodyPr wrap="square" rtlCol="0">
            <a:spAutoFit/>
          </a:bodyPr>
          <a:lstStyle/>
          <a:p>
            <a:pPr algn="ctr"/>
            <a:r>
              <a:rPr lang="en-US" sz="3600" b="1" dirty="0">
                <a:solidFill>
                  <a:srgbClr val="FF0000"/>
                </a:solidFill>
              </a:rPr>
              <a:t>Table of Contents</a:t>
            </a:r>
          </a:p>
          <a:p>
            <a:r>
              <a:rPr lang="en-US" sz="1400" b="1" dirty="0"/>
              <a:t>1)  </a:t>
            </a:r>
            <a:r>
              <a:rPr lang="en-US" dirty="0"/>
              <a:t>Title</a:t>
            </a:r>
          </a:p>
          <a:p>
            <a:r>
              <a:rPr lang="en-US" dirty="0"/>
              <a:t>2) Table of Contents</a:t>
            </a:r>
          </a:p>
          <a:p>
            <a:r>
              <a:rPr lang="en-US" dirty="0"/>
              <a:t>3) Table of Contents (continued)</a:t>
            </a:r>
          </a:p>
          <a:p>
            <a:r>
              <a:rPr lang="en-US" dirty="0"/>
              <a:t>4) Club Membership                               </a:t>
            </a:r>
          </a:p>
          <a:p>
            <a:r>
              <a:rPr lang="en-US" dirty="0"/>
              <a:t>5) Insurance</a:t>
            </a:r>
          </a:p>
          <a:p>
            <a:r>
              <a:rPr lang="en-US" dirty="0"/>
              <a:t>6) Registration</a:t>
            </a:r>
          </a:p>
          <a:p>
            <a:r>
              <a:rPr lang="en-US" dirty="0"/>
              <a:t>7) Club Gear/Team Kit</a:t>
            </a:r>
          </a:p>
          <a:p>
            <a:r>
              <a:rPr lang="en-US" dirty="0"/>
              <a:t>8) Transportation</a:t>
            </a:r>
          </a:p>
          <a:p>
            <a:r>
              <a:rPr lang="en-US" dirty="0"/>
              <a:t>8) Meeting Arrangements</a:t>
            </a:r>
          </a:p>
          <a:p>
            <a:r>
              <a:rPr lang="en-US" dirty="0"/>
              <a:t>9) Home Matches</a:t>
            </a:r>
          </a:p>
          <a:p>
            <a:r>
              <a:rPr lang="en-US" dirty="0"/>
              <a:t>10) Safety of Goal Posts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IE" dirty="0"/>
          </a:p>
        </p:txBody>
      </p:sp>
    </p:spTree>
    <p:extLst>
      <p:ext uri="{BB962C8B-B14F-4D97-AF65-F5344CB8AC3E}">
        <p14:creationId xmlns:p14="http://schemas.microsoft.com/office/powerpoint/2010/main" val="389716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2" name="TextBox 1"/>
          <p:cNvSpPr txBox="1"/>
          <p:nvPr/>
        </p:nvSpPr>
        <p:spPr>
          <a:xfrm>
            <a:off x="1452880" y="1902941"/>
            <a:ext cx="9286239" cy="6955750"/>
          </a:xfrm>
          <a:prstGeom prst="rect">
            <a:avLst/>
          </a:prstGeom>
          <a:noFill/>
        </p:spPr>
        <p:txBody>
          <a:bodyPr wrap="square" rtlCol="0">
            <a:spAutoFit/>
          </a:bodyPr>
          <a:lstStyle/>
          <a:p>
            <a:pPr algn="ctr"/>
            <a:r>
              <a:rPr lang="en-US" sz="3600" b="1" dirty="0">
                <a:solidFill>
                  <a:srgbClr val="FF0000"/>
                </a:solidFill>
              </a:rPr>
              <a:t>Table of Contents </a:t>
            </a:r>
            <a:r>
              <a:rPr lang="en-US" b="1" dirty="0">
                <a:solidFill>
                  <a:srgbClr val="FF0000"/>
                </a:solidFill>
              </a:rPr>
              <a:t>(</a:t>
            </a:r>
            <a:r>
              <a:rPr lang="en-US" sz="1200" b="1" dirty="0">
                <a:solidFill>
                  <a:srgbClr val="FF0000"/>
                </a:solidFill>
              </a:rPr>
              <a:t>Continued</a:t>
            </a:r>
            <a:r>
              <a:rPr lang="en-US" b="1" dirty="0">
                <a:solidFill>
                  <a:srgbClr val="FF0000"/>
                </a:solidFill>
              </a:rPr>
              <a:t>)</a:t>
            </a:r>
          </a:p>
          <a:p>
            <a:endParaRPr lang="en-US" sz="1400" b="1" dirty="0">
              <a:solidFill>
                <a:srgbClr val="FF0000"/>
              </a:solidFill>
            </a:endParaRPr>
          </a:p>
          <a:p>
            <a:endParaRPr lang="en-US" dirty="0"/>
          </a:p>
          <a:p>
            <a:r>
              <a:rPr lang="en-US" dirty="0"/>
              <a:t>11) </a:t>
            </a:r>
            <a:r>
              <a:rPr lang="en-US" dirty="0" err="1"/>
              <a:t>Defibulators</a:t>
            </a:r>
            <a:endParaRPr lang="en-US" dirty="0"/>
          </a:p>
          <a:p>
            <a:r>
              <a:rPr lang="en-US" dirty="0"/>
              <a:t>12) Absence from Training</a:t>
            </a:r>
          </a:p>
          <a:p>
            <a:r>
              <a:rPr lang="en-US" dirty="0"/>
              <a:t>12) Training Conduct</a:t>
            </a:r>
          </a:p>
          <a:p>
            <a:r>
              <a:rPr lang="en-US" dirty="0"/>
              <a:t>13) Dropping off and Collecting your Child</a:t>
            </a:r>
          </a:p>
          <a:p>
            <a:r>
              <a:rPr lang="en-US" dirty="0"/>
              <a:t>13) Speaking to your Manager/Coach</a:t>
            </a:r>
          </a:p>
          <a:p>
            <a:r>
              <a:rPr lang="en-US" dirty="0"/>
              <a:t>14) Concerns/Complaints/Compliments Procedure</a:t>
            </a:r>
          </a:p>
          <a:p>
            <a:r>
              <a:rPr lang="en-US" dirty="0"/>
              <a:t>15) Child Protection</a:t>
            </a:r>
          </a:p>
          <a:p>
            <a:r>
              <a:rPr lang="en-US" dirty="0"/>
              <a:t>16) Club Policies</a:t>
            </a:r>
          </a:p>
          <a:p>
            <a:r>
              <a:rPr lang="en-US" dirty="0"/>
              <a:t>17) Club Contacts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IE" dirty="0"/>
          </a:p>
        </p:txBody>
      </p:sp>
    </p:spTree>
    <p:extLst>
      <p:ext uri="{BB962C8B-B14F-4D97-AF65-F5344CB8AC3E}">
        <p14:creationId xmlns:p14="http://schemas.microsoft.com/office/powerpoint/2010/main" val="3956456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2" name="TextBox 1"/>
          <p:cNvSpPr txBox="1"/>
          <p:nvPr/>
        </p:nvSpPr>
        <p:spPr>
          <a:xfrm>
            <a:off x="3299834" y="144341"/>
            <a:ext cx="4300038" cy="9818072"/>
          </a:xfrm>
          <a:prstGeom prst="rect">
            <a:avLst/>
          </a:prstGeom>
          <a:noFill/>
        </p:spPr>
        <p:txBody>
          <a:bodyPr wrap="square" rtlCol="0">
            <a:spAutoFit/>
          </a:bodyPr>
          <a:lstStyle/>
          <a:p>
            <a:pPr algn="ctr"/>
            <a:r>
              <a:rPr lang="en-US" sz="3600" b="1" dirty="0">
                <a:solidFill>
                  <a:srgbClr val="FF0000"/>
                </a:solidFill>
              </a:rPr>
              <a:t>Club Membership</a:t>
            </a:r>
            <a:endParaRPr lang="en-US" b="1" dirty="0">
              <a:solidFill>
                <a:srgbClr val="FF0000"/>
              </a:solidFill>
            </a:endParaRPr>
          </a:p>
          <a:p>
            <a:pPr algn="ctr"/>
            <a:endParaRPr lang="en-US" sz="1400" b="1" dirty="0">
              <a:solidFill>
                <a:srgbClr val="FF0000"/>
              </a:solidFill>
            </a:endParaRPr>
          </a:p>
          <a:p>
            <a:r>
              <a:rPr lang="en-GB" sz="1600" dirty="0"/>
              <a:t>Annual Membership fee for players is:</a:t>
            </a:r>
            <a:endParaRPr lang="en-IE" sz="1600" dirty="0"/>
          </a:p>
          <a:p>
            <a:r>
              <a:rPr lang="en-GB" sz="1600" dirty="0"/>
              <a:t>Under 8	- 9		€ 120	</a:t>
            </a:r>
            <a:endParaRPr lang="en-IE" sz="1600" dirty="0"/>
          </a:p>
          <a:p>
            <a:r>
              <a:rPr lang="en-GB" sz="1600" dirty="0"/>
              <a:t>Under 10			€ 150</a:t>
            </a:r>
          </a:p>
          <a:p>
            <a:r>
              <a:rPr lang="en-GB" sz="1600" dirty="0"/>
              <a:t>Under 11			€170               </a:t>
            </a:r>
            <a:endParaRPr lang="en-IE" sz="1600" dirty="0"/>
          </a:p>
          <a:p>
            <a:r>
              <a:rPr lang="en-GB" sz="1600" dirty="0"/>
              <a:t>Under 12-15		€ 190</a:t>
            </a:r>
          </a:p>
          <a:p>
            <a:r>
              <a:rPr lang="en-GB" sz="1600" dirty="0"/>
              <a:t>Under  16 -19		€ 210</a:t>
            </a:r>
          </a:p>
          <a:p>
            <a:r>
              <a:rPr lang="en-GB" sz="1600" dirty="0"/>
              <a:t>Seniors        		€ 275</a:t>
            </a:r>
          </a:p>
          <a:p>
            <a:r>
              <a:rPr lang="en-GB" sz="1600" dirty="0"/>
              <a:t>Senior (Students)	€ 220</a:t>
            </a:r>
          </a:p>
          <a:p>
            <a:r>
              <a:rPr lang="en-GB" sz="1600" dirty="0"/>
              <a:t>Senior Ladies		€200</a:t>
            </a:r>
          </a:p>
          <a:p>
            <a:r>
              <a:rPr lang="en-GB" sz="1600" dirty="0"/>
              <a:t>Ladies (Student) 		€160</a:t>
            </a:r>
          </a:p>
          <a:p>
            <a:r>
              <a:rPr lang="en-GB" sz="1600" dirty="0"/>
              <a:t>Adult (Non Playing)	€ 55</a:t>
            </a:r>
          </a:p>
          <a:p>
            <a:endParaRPr lang="en-IE" sz="1600" dirty="0"/>
          </a:p>
          <a:p>
            <a:r>
              <a:rPr lang="en-GB" sz="1600" dirty="0"/>
              <a:t>A discount for each second and subsequent family member of € 25 will be applied</a:t>
            </a:r>
            <a:endParaRPr lang="en-US" sz="1600" dirty="0"/>
          </a:p>
          <a:p>
            <a:endParaRPr lang="en-US" sz="1600" dirty="0"/>
          </a:p>
          <a:p>
            <a:r>
              <a:rPr lang="en-US" sz="1600" dirty="0"/>
              <a:t>All membership fees can be paid online by credit or debit card on Club Force </a:t>
            </a:r>
            <a:r>
              <a:rPr lang="en-US" sz="1600" dirty="0">
                <a:solidFill>
                  <a:srgbClr val="0070C0"/>
                </a:solidFill>
              </a:rPr>
              <a:t>www.myclubfinances.com/memberships.</a:t>
            </a:r>
          </a:p>
          <a:p>
            <a:endParaRPr lang="en-US" sz="1600" dirty="0"/>
          </a:p>
          <a:p>
            <a:r>
              <a:rPr lang="en-US" sz="1600" dirty="0"/>
              <a:t>Non-payment of membership, training or fine fees may forfeit a players right to selection.</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IE" dirty="0"/>
          </a:p>
        </p:txBody>
      </p:sp>
    </p:spTree>
    <p:extLst>
      <p:ext uri="{BB962C8B-B14F-4D97-AF65-F5344CB8AC3E}">
        <p14:creationId xmlns:p14="http://schemas.microsoft.com/office/powerpoint/2010/main" val="418638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3" name="TextBox 2"/>
          <p:cNvSpPr txBox="1"/>
          <p:nvPr/>
        </p:nvSpPr>
        <p:spPr>
          <a:xfrm>
            <a:off x="1452880" y="1795849"/>
            <a:ext cx="9286239" cy="7848302"/>
          </a:xfrm>
          <a:prstGeom prst="rect">
            <a:avLst/>
          </a:prstGeom>
          <a:noFill/>
        </p:spPr>
        <p:txBody>
          <a:bodyPr wrap="square" rtlCol="0">
            <a:spAutoFit/>
          </a:bodyPr>
          <a:lstStyle/>
          <a:p>
            <a:pPr lvl="0" algn="ctr"/>
            <a:r>
              <a:rPr lang="en-US" sz="3600" b="1" dirty="0">
                <a:solidFill>
                  <a:srgbClr val="FF0000"/>
                </a:solidFill>
              </a:rPr>
              <a:t>Insurance</a:t>
            </a:r>
          </a:p>
          <a:p>
            <a:pPr lvl="0" algn="ctr"/>
            <a:endParaRPr lang="en-US" sz="3600" b="1" dirty="0">
              <a:solidFill>
                <a:srgbClr val="FF0000"/>
              </a:solidFill>
            </a:endParaRPr>
          </a:p>
          <a:p>
            <a:pPr marL="285750" indent="-285750">
              <a:buFont typeface="Arial" panose="020B0604020202020204" pitchFamily="34" charset="0"/>
              <a:buChar char="•"/>
            </a:pPr>
            <a:r>
              <a:rPr lang="en-GB" dirty="0"/>
              <a:t>Only registered members of Rush Athletic FC are insured and may participate in matches, training and coaching sessions undertaken by appointed club officials. </a:t>
            </a:r>
            <a:r>
              <a:rPr lang="en-GB" b="1" u="sng" dirty="0"/>
              <a:t>Non-members are not insured.</a:t>
            </a:r>
            <a:endParaRPr lang="en-IE" dirty="0"/>
          </a:p>
          <a:p>
            <a:r>
              <a:rPr lang="en-GB" b="1" dirty="0"/>
              <a:t> </a:t>
            </a:r>
            <a:endParaRPr lang="en-IE" dirty="0"/>
          </a:p>
          <a:p>
            <a:pPr marL="285750" indent="-285750">
              <a:buFont typeface="Arial" panose="020B0604020202020204" pitchFamily="34" charset="0"/>
              <a:buChar char="•"/>
            </a:pPr>
            <a:r>
              <a:rPr lang="en-GB" dirty="0"/>
              <a:t>Any member playing in an </a:t>
            </a:r>
            <a:r>
              <a:rPr lang="en-GB" b="1" u="sng" dirty="0"/>
              <a:t>overage</a:t>
            </a:r>
            <a:r>
              <a:rPr lang="en-GB" dirty="0"/>
              <a:t> capacity is in breach of club policy. No manager shall play an overage player.</a:t>
            </a:r>
            <a:endParaRPr lang="en-IE" dirty="0"/>
          </a:p>
          <a:p>
            <a:r>
              <a:rPr lang="en-GB" dirty="0"/>
              <a:t> </a:t>
            </a:r>
            <a:endParaRPr lang="en-IE" dirty="0"/>
          </a:p>
          <a:p>
            <a:pPr marL="285750" indent="-285750">
              <a:buFont typeface="Arial" panose="020B0604020202020204" pitchFamily="34" charset="0"/>
              <a:buChar char="•"/>
            </a:pPr>
            <a:r>
              <a:rPr lang="en-GB" dirty="0"/>
              <a:t>Only players who have paid the appropriate fee are permitted to play. The onus is on the manager to ensure that all fees are paid in full. A manager can refer a hardship case to the executive committee. All cases will be viewed sympathetically and with the utmost discretion. </a:t>
            </a:r>
            <a:endParaRPr lang="en-IE" dirty="0"/>
          </a:p>
          <a:p>
            <a:pPr lvl="0"/>
            <a:endParaRPr lang="en-US" b="1" dirty="0">
              <a:solidFill>
                <a:srgbClr val="FF0000"/>
              </a:solidFill>
            </a:endParaRPr>
          </a:p>
          <a:p>
            <a:pPr lvl="0" algn="ctr"/>
            <a:endParaRPr lang="en-US" b="1" dirty="0">
              <a:solidFill>
                <a:srgbClr val="FF0000"/>
              </a:solidFill>
            </a:endParaRPr>
          </a:p>
          <a:p>
            <a:pPr lvl="0" algn="ctr"/>
            <a:endParaRPr lang="en-US" sz="3600" b="1" dirty="0">
              <a:solidFill>
                <a:srgbClr val="FF0000"/>
              </a:solidFill>
            </a:endParaRPr>
          </a:p>
          <a:p>
            <a:pPr lvl="0" algn="ctr"/>
            <a:endParaRPr lang="en-US" sz="3600" b="1" dirty="0">
              <a:solidFill>
                <a:srgbClr val="FF0000"/>
              </a:solidFill>
            </a:endParaRPr>
          </a:p>
          <a:p>
            <a:pPr lvl="0" algn="ctr"/>
            <a:endParaRPr lang="en-US" sz="3600" b="1" dirty="0">
              <a:solidFill>
                <a:srgbClr val="FF0000"/>
              </a:solidFill>
            </a:endParaRPr>
          </a:p>
          <a:p>
            <a:pPr lvl="0" algn="ctr"/>
            <a:endParaRPr lang="en-US" sz="3600" b="1" dirty="0">
              <a:solidFill>
                <a:srgbClr val="FF0000"/>
              </a:solidFill>
            </a:endParaRPr>
          </a:p>
          <a:p>
            <a:pPr lvl="0" algn="ctr"/>
            <a:endParaRPr lang="en-US" sz="3600" b="1" dirty="0">
              <a:solidFill>
                <a:srgbClr val="FF0000"/>
              </a:solidFill>
            </a:endParaRPr>
          </a:p>
          <a:p>
            <a:pPr lvl="0" algn="ctr"/>
            <a:endParaRPr lang="en-US" b="1" dirty="0">
              <a:solidFill>
                <a:srgbClr val="FF0000"/>
              </a:solidFill>
            </a:endParaRPr>
          </a:p>
        </p:txBody>
      </p:sp>
    </p:spTree>
    <p:extLst>
      <p:ext uri="{BB962C8B-B14F-4D97-AF65-F5344CB8AC3E}">
        <p14:creationId xmlns:p14="http://schemas.microsoft.com/office/powerpoint/2010/main" val="2161780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2" name="Rectangle 1"/>
          <p:cNvSpPr/>
          <p:nvPr/>
        </p:nvSpPr>
        <p:spPr>
          <a:xfrm>
            <a:off x="1452881" y="2136339"/>
            <a:ext cx="9286239" cy="3139321"/>
          </a:xfrm>
          <a:prstGeom prst="rect">
            <a:avLst/>
          </a:prstGeom>
        </p:spPr>
        <p:txBody>
          <a:bodyPr wrap="square">
            <a:spAutoFit/>
          </a:bodyPr>
          <a:lstStyle/>
          <a:p>
            <a:pPr algn="ctr">
              <a:spcAft>
                <a:spcPts val="0"/>
              </a:spcAft>
            </a:pPr>
            <a:r>
              <a:rPr lang="en-GB" sz="3600" b="1" dirty="0">
                <a:solidFill>
                  <a:srgbClr val="FF0000"/>
                </a:solidFill>
                <a:ea typeface="Times New Roman" panose="02020603050405020304" pitchFamily="18" charset="0"/>
              </a:rPr>
              <a:t>Registration</a:t>
            </a:r>
          </a:p>
          <a:p>
            <a:pPr>
              <a:spcAft>
                <a:spcPts val="0"/>
              </a:spcAft>
            </a:pPr>
            <a:endParaRPr lang="en-GB" dirty="0">
              <a:ea typeface="Times New Roman" panose="02020603050405020304" pitchFamily="18" charset="0"/>
            </a:endParaRPr>
          </a:p>
          <a:p>
            <a:pPr>
              <a:spcAft>
                <a:spcPts val="0"/>
              </a:spcAft>
            </a:pPr>
            <a:r>
              <a:rPr lang="en-GB" dirty="0">
                <a:ea typeface="Times New Roman" panose="02020603050405020304" pitchFamily="18" charset="0"/>
              </a:rPr>
              <a:t>All school boy/girl members will be required to apply for an ID card from either the NDSL or the MGL in order for their child to be eligible to register and play. </a:t>
            </a:r>
            <a:endParaRPr lang="en-IE" dirty="0">
              <a:ea typeface="Times New Roman" panose="02020603050405020304" pitchFamily="18" charset="0"/>
            </a:endParaRPr>
          </a:p>
          <a:p>
            <a:pPr>
              <a:spcAft>
                <a:spcPts val="0"/>
              </a:spcAft>
            </a:pPr>
            <a:r>
              <a:rPr lang="en-GB" dirty="0">
                <a:ea typeface="Times New Roman" panose="02020603050405020304" pitchFamily="18" charset="0"/>
              </a:rPr>
              <a:t> </a:t>
            </a:r>
            <a:endParaRPr lang="en-IE" dirty="0">
              <a:ea typeface="Times New Roman" panose="02020603050405020304" pitchFamily="18" charset="0"/>
            </a:endParaRPr>
          </a:p>
          <a:p>
            <a:pPr>
              <a:spcAft>
                <a:spcPts val="0"/>
              </a:spcAft>
            </a:pPr>
            <a:r>
              <a:rPr lang="en-GB" dirty="0">
                <a:ea typeface="Times New Roman" panose="02020603050405020304" pitchFamily="18" charset="0"/>
              </a:rPr>
              <a:t>Non-members may </a:t>
            </a:r>
            <a:r>
              <a:rPr lang="en-GB" b="1" u="sng" dirty="0">
                <a:ea typeface="Times New Roman" panose="02020603050405020304" pitchFamily="18" charset="0"/>
              </a:rPr>
              <a:t>NOT PLAY FOR ANY </a:t>
            </a:r>
            <a:r>
              <a:rPr lang="en-GB" dirty="0">
                <a:ea typeface="Times New Roman" panose="02020603050405020304" pitchFamily="18" charset="0"/>
              </a:rPr>
              <a:t>Rush Athletic team in any league, cup or friendly match. They are not insured.</a:t>
            </a:r>
            <a:endParaRPr lang="en-IE" dirty="0">
              <a:ea typeface="Times New Roman" panose="02020603050405020304" pitchFamily="18" charset="0"/>
            </a:endParaRPr>
          </a:p>
          <a:p>
            <a:pPr>
              <a:spcAft>
                <a:spcPts val="0"/>
              </a:spcAft>
            </a:pPr>
            <a:r>
              <a:rPr lang="en-GB" dirty="0">
                <a:ea typeface="Times New Roman" panose="02020603050405020304" pitchFamily="18" charset="0"/>
              </a:rPr>
              <a:t> </a:t>
            </a:r>
            <a:endParaRPr lang="en-IE" dirty="0">
              <a:ea typeface="Times New Roman" panose="02020603050405020304" pitchFamily="18" charset="0"/>
            </a:endParaRPr>
          </a:p>
          <a:p>
            <a:pPr>
              <a:spcAft>
                <a:spcPts val="0"/>
              </a:spcAft>
            </a:pPr>
            <a:r>
              <a:rPr lang="en-GB" dirty="0">
                <a:ea typeface="Times New Roman" panose="02020603050405020304" pitchFamily="18" charset="0"/>
              </a:rPr>
              <a:t>Any manager found playing a non-member/overage player is considered culpable in respect of any claim against the club.</a:t>
            </a:r>
            <a:endParaRPr lang="en-IE" dirty="0">
              <a:effectLst/>
              <a:ea typeface="Times New Roman" panose="02020603050405020304" pitchFamily="18" charset="0"/>
            </a:endParaRPr>
          </a:p>
        </p:txBody>
      </p:sp>
    </p:spTree>
    <p:extLst>
      <p:ext uri="{BB962C8B-B14F-4D97-AF65-F5344CB8AC3E}">
        <p14:creationId xmlns:p14="http://schemas.microsoft.com/office/powerpoint/2010/main" val="487085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7" name="Rectangle 6"/>
          <p:cNvSpPr/>
          <p:nvPr/>
        </p:nvSpPr>
        <p:spPr>
          <a:xfrm>
            <a:off x="1452881" y="1305342"/>
            <a:ext cx="9286239" cy="4247317"/>
          </a:xfrm>
          <a:prstGeom prst="rect">
            <a:avLst/>
          </a:prstGeom>
        </p:spPr>
        <p:txBody>
          <a:bodyPr wrap="square">
            <a:spAutoFit/>
          </a:bodyPr>
          <a:lstStyle/>
          <a:p>
            <a:pPr algn="ctr">
              <a:spcAft>
                <a:spcPts val="0"/>
              </a:spcAft>
            </a:pPr>
            <a:r>
              <a:rPr lang="en-GB" sz="3600" b="1" dirty="0">
                <a:solidFill>
                  <a:srgbClr val="FF0000"/>
                </a:solidFill>
                <a:ea typeface="Times New Roman" panose="02020603050405020304" pitchFamily="18" charset="0"/>
              </a:rPr>
              <a:t>Club Gear/Team Kit</a:t>
            </a:r>
          </a:p>
          <a:p>
            <a:pPr algn="ctr">
              <a:spcAft>
                <a:spcPts val="0"/>
              </a:spcAft>
            </a:pPr>
            <a:endParaRPr lang="en-IE" sz="3600" b="1" dirty="0">
              <a:solidFill>
                <a:srgbClr val="FF0000"/>
              </a:solidFill>
              <a:latin typeface="Times New Roman" panose="02020603050405020304" pitchFamily="18" charset="0"/>
              <a:ea typeface="Times New Roman" panose="02020603050405020304" pitchFamily="18" charset="0"/>
            </a:endParaRPr>
          </a:p>
          <a:p>
            <a:pPr>
              <a:spcAft>
                <a:spcPts val="0"/>
              </a:spcAft>
            </a:pPr>
            <a:r>
              <a:rPr lang="en-GB" dirty="0">
                <a:ea typeface="Times New Roman" panose="02020603050405020304" pitchFamily="18" charset="0"/>
              </a:rPr>
              <a:t>Each Team will be provided with a set of jerseys. Players should provide their own shorts (black), socks (black), boots and shin guards. </a:t>
            </a:r>
            <a:endParaRPr lang="en-IE" dirty="0">
              <a:ea typeface="Times New Roman" panose="02020603050405020304" pitchFamily="18" charset="0"/>
            </a:endParaRPr>
          </a:p>
          <a:p>
            <a:pPr>
              <a:spcAft>
                <a:spcPts val="0"/>
              </a:spcAft>
            </a:pPr>
            <a:r>
              <a:rPr lang="en-GB" dirty="0">
                <a:ea typeface="Times New Roman" panose="02020603050405020304" pitchFamily="18" charset="0"/>
              </a:rPr>
              <a:t> </a:t>
            </a:r>
            <a:endParaRPr lang="en-IE" dirty="0">
              <a:ea typeface="Times New Roman" panose="02020603050405020304" pitchFamily="18" charset="0"/>
            </a:endParaRPr>
          </a:p>
          <a:p>
            <a:pPr>
              <a:spcAft>
                <a:spcPts val="0"/>
              </a:spcAft>
            </a:pPr>
            <a:r>
              <a:rPr lang="en-GB" dirty="0">
                <a:ea typeface="Times New Roman" panose="02020603050405020304" pitchFamily="18" charset="0"/>
              </a:rPr>
              <a:t>Managers will be responsible for their respective teams jerseys and will collect them after each match for washing.</a:t>
            </a:r>
            <a:endParaRPr lang="en-IE" dirty="0">
              <a:ea typeface="Times New Roman" panose="02020603050405020304" pitchFamily="18" charset="0"/>
            </a:endParaRPr>
          </a:p>
          <a:p>
            <a:pPr>
              <a:spcAft>
                <a:spcPts val="0"/>
              </a:spcAft>
            </a:pPr>
            <a:r>
              <a:rPr lang="en-GB" dirty="0">
                <a:ea typeface="Times New Roman" panose="02020603050405020304" pitchFamily="18" charset="0"/>
              </a:rPr>
              <a:t> </a:t>
            </a:r>
            <a:endParaRPr lang="en-IE" b="1" u="sng" dirty="0">
              <a:ea typeface="Times New Roman" panose="02020603050405020304" pitchFamily="18" charset="0"/>
            </a:endParaRPr>
          </a:p>
          <a:p>
            <a:pPr>
              <a:spcAft>
                <a:spcPts val="0"/>
              </a:spcAft>
            </a:pPr>
            <a:r>
              <a:rPr lang="en-GB" b="1" u="sng" dirty="0">
                <a:ea typeface="Times New Roman" panose="02020603050405020304" pitchFamily="18" charset="0"/>
              </a:rPr>
              <a:t>As jerseys are club property, players are not permitted to wear them as personal items of clothing.</a:t>
            </a:r>
            <a:endParaRPr lang="en-IE" b="1" u="sng" dirty="0">
              <a:ea typeface="Times New Roman" panose="02020603050405020304" pitchFamily="18" charset="0"/>
            </a:endParaRPr>
          </a:p>
          <a:p>
            <a:pPr>
              <a:spcAft>
                <a:spcPts val="0"/>
              </a:spcAft>
            </a:pPr>
            <a:r>
              <a:rPr lang="en-GB" b="1" dirty="0">
                <a:ea typeface="Times New Roman" panose="02020603050405020304" pitchFamily="18" charset="0"/>
              </a:rPr>
              <a:t> </a:t>
            </a:r>
            <a:endParaRPr lang="en-IE" dirty="0">
              <a:ea typeface="Times New Roman" panose="02020603050405020304" pitchFamily="18" charset="0"/>
            </a:endParaRPr>
          </a:p>
          <a:p>
            <a:pPr>
              <a:spcAft>
                <a:spcPts val="0"/>
              </a:spcAft>
            </a:pPr>
            <a:r>
              <a:rPr lang="en-GB" dirty="0">
                <a:ea typeface="Times New Roman" panose="02020603050405020304" pitchFamily="18" charset="0"/>
              </a:rPr>
              <a:t>Shin guards are mandatory for matches and training. For safety reasons, players without shin guards will not be allowed participate in contact games or exercises.</a:t>
            </a:r>
            <a:endParaRPr lang="en-IE" dirty="0">
              <a:effectLst/>
              <a:ea typeface="Times New Roman" panose="02020603050405020304" pitchFamily="18" charset="0"/>
            </a:endParaRPr>
          </a:p>
        </p:txBody>
      </p:sp>
    </p:spTree>
    <p:extLst>
      <p:ext uri="{BB962C8B-B14F-4D97-AF65-F5344CB8AC3E}">
        <p14:creationId xmlns:p14="http://schemas.microsoft.com/office/powerpoint/2010/main" val="4014317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2" name="Rectangle 1"/>
          <p:cNvSpPr/>
          <p:nvPr/>
        </p:nvSpPr>
        <p:spPr>
          <a:xfrm>
            <a:off x="1452881" y="1820214"/>
            <a:ext cx="9286239" cy="4524315"/>
          </a:xfrm>
          <a:prstGeom prst="rect">
            <a:avLst/>
          </a:prstGeom>
        </p:spPr>
        <p:txBody>
          <a:bodyPr wrap="square">
            <a:spAutoFit/>
          </a:bodyPr>
          <a:lstStyle/>
          <a:p>
            <a:pPr algn="ctr">
              <a:spcAft>
                <a:spcPts val="0"/>
              </a:spcAft>
            </a:pPr>
            <a:r>
              <a:rPr lang="en-GB" sz="3600" b="1" dirty="0">
                <a:solidFill>
                  <a:srgbClr val="FF0000"/>
                </a:solidFill>
                <a:ea typeface="Times New Roman" panose="02020603050405020304" pitchFamily="18" charset="0"/>
              </a:rPr>
              <a:t>Transportation</a:t>
            </a:r>
          </a:p>
          <a:p>
            <a:pPr algn="ctr">
              <a:spcAft>
                <a:spcPts val="0"/>
              </a:spcAft>
            </a:pPr>
            <a:endParaRPr lang="en-IE" sz="3600" dirty="0">
              <a:solidFill>
                <a:srgbClr val="FF0000"/>
              </a:solidFill>
              <a:latin typeface="Times New Roman" panose="02020603050405020304" pitchFamily="18" charset="0"/>
              <a:ea typeface="Times New Roman" panose="02020603050405020304" pitchFamily="18" charset="0"/>
            </a:endParaRPr>
          </a:p>
          <a:p>
            <a:pPr>
              <a:spcAft>
                <a:spcPts val="0"/>
              </a:spcAft>
            </a:pPr>
            <a:r>
              <a:rPr lang="en-GB" dirty="0">
                <a:ea typeface="Times New Roman" panose="02020603050405020304" pitchFamily="18" charset="0"/>
              </a:rPr>
              <a:t>The club does not provide transportation. Teams rely solely on parents and managers to provide lifts for players to and from matches. No car should take more than 4 passengers.</a:t>
            </a:r>
            <a:endParaRPr lang="en-IE" dirty="0">
              <a:ea typeface="Times New Roman" panose="02020603050405020304" pitchFamily="18" charset="0"/>
            </a:endParaRPr>
          </a:p>
          <a:p>
            <a:pPr>
              <a:spcAft>
                <a:spcPts val="0"/>
              </a:spcAft>
            </a:pPr>
            <a:r>
              <a:rPr lang="en-GB" dirty="0">
                <a:ea typeface="Times New Roman" panose="02020603050405020304" pitchFamily="18" charset="0"/>
              </a:rPr>
              <a:t> </a:t>
            </a:r>
          </a:p>
          <a:p>
            <a:pPr>
              <a:spcAft>
                <a:spcPts val="0"/>
              </a:spcAft>
            </a:pPr>
            <a:endParaRPr lang="en-IE" dirty="0">
              <a:ea typeface="Times New Roman" panose="02020603050405020304" pitchFamily="18" charset="0"/>
            </a:endParaRPr>
          </a:p>
          <a:p>
            <a:pPr algn="ctr">
              <a:spcAft>
                <a:spcPts val="0"/>
              </a:spcAft>
            </a:pPr>
            <a:r>
              <a:rPr lang="en-GB" sz="3600" b="1" dirty="0">
                <a:solidFill>
                  <a:srgbClr val="FF0000"/>
                </a:solidFill>
                <a:ea typeface="Times New Roman" panose="02020603050405020304" pitchFamily="18" charset="0"/>
              </a:rPr>
              <a:t>   Meeting Arrangements</a:t>
            </a:r>
          </a:p>
          <a:p>
            <a:pPr algn="ctr">
              <a:spcAft>
                <a:spcPts val="0"/>
              </a:spcAft>
            </a:pPr>
            <a:endParaRPr lang="en-IE" sz="3600" dirty="0">
              <a:solidFill>
                <a:srgbClr val="FF0000"/>
              </a:solidFill>
              <a:ea typeface="Times New Roman" panose="02020603050405020304" pitchFamily="18" charset="0"/>
            </a:endParaRPr>
          </a:p>
          <a:p>
            <a:pPr>
              <a:spcAft>
                <a:spcPts val="0"/>
              </a:spcAft>
            </a:pPr>
            <a:r>
              <a:rPr lang="en-GB" dirty="0">
                <a:ea typeface="Times New Roman" panose="02020603050405020304" pitchFamily="18" charset="0"/>
              </a:rPr>
              <a:t>Your child’s team manager will decide the time and meeting place for their respective team and inform you in a timely manner before that meeting time and date. </a:t>
            </a:r>
            <a:endParaRPr lang="en-IE" dirty="0">
              <a:effectLst/>
              <a:ea typeface="Times New Roman" panose="02020603050405020304" pitchFamily="18" charset="0"/>
            </a:endParaRPr>
          </a:p>
        </p:txBody>
      </p:sp>
    </p:spTree>
    <p:extLst>
      <p:ext uri="{BB962C8B-B14F-4D97-AF65-F5344CB8AC3E}">
        <p14:creationId xmlns:p14="http://schemas.microsoft.com/office/powerpoint/2010/main" val="4074086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1" y="1"/>
            <a:ext cx="1452880" cy="1188720"/>
          </a:xfrm>
          <a:prstGeom prst="rect">
            <a:avLst/>
          </a:prstGeom>
          <a:noFill/>
          <a:ln w="9525">
            <a:noFill/>
            <a:miter lim="800000"/>
            <a:headEnd/>
            <a:tailEnd/>
          </a:ln>
        </p:spPr>
      </p:pic>
      <p:pic>
        <p:nvPicPr>
          <p:cNvPr id="6" name="Picture 5"/>
          <p:cNvPicPr/>
          <p:nvPr/>
        </p:nvPicPr>
        <p:blipFill>
          <a:blip r:embed="rId2"/>
          <a:srcRect/>
          <a:stretch>
            <a:fillRect/>
          </a:stretch>
        </p:blipFill>
        <p:spPr bwMode="auto">
          <a:xfrm>
            <a:off x="10739120" y="1"/>
            <a:ext cx="1452880" cy="1188720"/>
          </a:xfrm>
          <a:prstGeom prst="rect">
            <a:avLst/>
          </a:prstGeom>
          <a:noFill/>
          <a:ln w="9525">
            <a:noFill/>
            <a:miter lim="800000"/>
            <a:headEnd/>
            <a:tailEnd/>
          </a:ln>
        </p:spPr>
      </p:pic>
      <p:sp>
        <p:nvSpPr>
          <p:cNvPr id="3" name="Rectangle 2"/>
          <p:cNvSpPr/>
          <p:nvPr/>
        </p:nvSpPr>
        <p:spPr>
          <a:xfrm>
            <a:off x="1452881" y="1305342"/>
            <a:ext cx="9286239" cy="4801314"/>
          </a:xfrm>
          <a:prstGeom prst="rect">
            <a:avLst/>
          </a:prstGeom>
        </p:spPr>
        <p:txBody>
          <a:bodyPr wrap="square">
            <a:spAutoFit/>
          </a:bodyPr>
          <a:lstStyle/>
          <a:p>
            <a:pPr algn="ctr">
              <a:spcAft>
                <a:spcPts val="0"/>
              </a:spcAft>
            </a:pPr>
            <a:r>
              <a:rPr lang="en-GB" sz="3600" b="1" dirty="0">
                <a:solidFill>
                  <a:srgbClr val="FF0000"/>
                </a:solidFill>
                <a:ea typeface="Times New Roman" panose="02020603050405020304" pitchFamily="18" charset="0"/>
              </a:rPr>
              <a:t>Home Matches</a:t>
            </a:r>
          </a:p>
          <a:p>
            <a:pPr algn="ctr">
              <a:spcAft>
                <a:spcPts val="0"/>
              </a:spcAft>
            </a:pPr>
            <a:endParaRPr lang="en-IE" sz="3600" b="1" dirty="0">
              <a:solidFill>
                <a:srgbClr val="FF0000"/>
              </a:solidFill>
              <a:ea typeface="Times New Roman" panose="02020603050405020304" pitchFamily="18" charset="0"/>
            </a:endParaRPr>
          </a:p>
          <a:p>
            <a:pPr>
              <a:spcAft>
                <a:spcPts val="0"/>
              </a:spcAft>
            </a:pPr>
            <a:r>
              <a:rPr lang="en-GB" b="1" u="sng" dirty="0">
                <a:ea typeface="Times New Roman" panose="02020603050405020304" pitchFamily="18" charset="0"/>
              </a:rPr>
              <a:t>PARENTS PLEASE BE AWARE </a:t>
            </a:r>
            <a:r>
              <a:rPr lang="en-GB" dirty="0">
                <a:ea typeface="Times New Roman" panose="02020603050405020304" pitchFamily="18" charset="0"/>
              </a:rPr>
              <a:t>- Portable goals are used so your child can play football. These are located at the club house. </a:t>
            </a:r>
          </a:p>
          <a:p>
            <a:pPr>
              <a:spcAft>
                <a:spcPts val="0"/>
              </a:spcAft>
            </a:pPr>
            <a:endParaRPr lang="en-GB" dirty="0">
              <a:ea typeface="Times New Roman" panose="02020603050405020304" pitchFamily="18" charset="0"/>
            </a:endParaRPr>
          </a:p>
          <a:p>
            <a:pPr>
              <a:spcAft>
                <a:spcPts val="0"/>
              </a:spcAft>
            </a:pPr>
            <a:r>
              <a:rPr lang="en-GB" dirty="0">
                <a:ea typeface="Times New Roman" panose="02020603050405020304" pitchFamily="18" charset="0"/>
              </a:rPr>
              <a:t>The </a:t>
            </a:r>
            <a:r>
              <a:rPr lang="en-GB" b="1" u="sng" dirty="0">
                <a:ea typeface="Times New Roman" panose="02020603050405020304" pitchFamily="18" charset="0"/>
              </a:rPr>
              <a:t>PARENTS</a:t>
            </a:r>
            <a:r>
              <a:rPr lang="en-GB" dirty="0">
                <a:ea typeface="Times New Roman" panose="02020603050405020304" pitchFamily="18" charset="0"/>
              </a:rPr>
              <a:t> of the first team(s) to play on a Saturday or Sunday morning may be required to move the portable goals to the pitches in St Catherine’s. </a:t>
            </a:r>
          </a:p>
          <a:p>
            <a:pPr>
              <a:spcAft>
                <a:spcPts val="0"/>
              </a:spcAft>
            </a:pPr>
            <a:endParaRPr lang="en-GB" dirty="0">
              <a:ea typeface="Times New Roman" panose="02020603050405020304" pitchFamily="18" charset="0"/>
            </a:endParaRPr>
          </a:p>
          <a:p>
            <a:pPr>
              <a:spcAft>
                <a:spcPts val="0"/>
              </a:spcAft>
            </a:pPr>
            <a:r>
              <a:rPr lang="en-GB" dirty="0">
                <a:ea typeface="Times New Roman" panose="02020603050405020304" pitchFamily="18" charset="0"/>
              </a:rPr>
              <a:t>The </a:t>
            </a:r>
            <a:r>
              <a:rPr lang="en-GB" b="1" u="sng" dirty="0">
                <a:ea typeface="Times New Roman" panose="02020603050405020304" pitchFamily="18" charset="0"/>
              </a:rPr>
              <a:t>PARENTS</a:t>
            </a:r>
            <a:r>
              <a:rPr lang="en-GB" dirty="0">
                <a:ea typeface="Times New Roman" panose="02020603050405020304" pitchFamily="18" charset="0"/>
              </a:rPr>
              <a:t> of the last teams(s) to play on a Saturday or Sunday may be required to move the portable goals back to the club house.</a:t>
            </a:r>
            <a:endParaRPr lang="en-IE" dirty="0">
              <a:ea typeface="Times New Roman" panose="02020603050405020304" pitchFamily="18" charset="0"/>
            </a:endParaRPr>
          </a:p>
          <a:p>
            <a:pPr>
              <a:spcAft>
                <a:spcPts val="0"/>
              </a:spcAft>
            </a:pPr>
            <a:r>
              <a:rPr lang="en-GB" dirty="0">
                <a:ea typeface="Times New Roman" panose="02020603050405020304" pitchFamily="18" charset="0"/>
              </a:rPr>
              <a:t> </a:t>
            </a:r>
            <a:endParaRPr lang="en-IE" dirty="0">
              <a:ea typeface="Times New Roman" panose="02020603050405020304" pitchFamily="18" charset="0"/>
            </a:endParaRPr>
          </a:p>
          <a:p>
            <a:pPr>
              <a:spcAft>
                <a:spcPts val="0"/>
              </a:spcAft>
            </a:pPr>
            <a:r>
              <a:rPr lang="en-GB" dirty="0">
                <a:ea typeface="Times New Roman" panose="02020603050405020304" pitchFamily="18" charset="0"/>
              </a:rPr>
              <a:t>11 aside teams use the fixed goal posts. Nets may be required to be hung by the first team to play and the last team must take them down and store them in the old club house. Your team manager will inform and request assistance.</a:t>
            </a:r>
            <a:endParaRPr lang="en-IE" dirty="0">
              <a:ea typeface="Times New Roman" panose="02020603050405020304" pitchFamily="18" charset="0"/>
            </a:endParaRPr>
          </a:p>
          <a:p>
            <a:pPr>
              <a:spcAft>
                <a:spcPts val="0"/>
              </a:spcAft>
            </a:pPr>
            <a:r>
              <a:rPr lang="en-GB" dirty="0">
                <a:solidFill>
                  <a:srgbClr val="FFFF00"/>
                </a:solidFill>
                <a:ea typeface="Times New Roman" panose="02020603050405020304" pitchFamily="18" charset="0"/>
              </a:rPr>
              <a:t> </a:t>
            </a:r>
            <a:endParaRPr lang="en-IE" dirty="0">
              <a:solidFill>
                <a:srgbClr val="FFFF00"/>
              </a:solidFill>
              <a:effectLst/>
              <a:ea typeface="Times New Roman" panose="02020603050405020304" pitchFamily="18" charset="0"/>
            </a:endParaRPr>
          </a:p>
        </p:txBody>
      </p:sp>
    </p:spTree>
    <p:extLst>
      <p:ext uri="{BB962C8B-B14F-4D97-AF65-F5344CB8AC3E}">
        <p14:creationId xmlns:p14="http://schemas.microsoft.com/office/powerpoint/2010/main" val="105156530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117</TotalTime>
  <Words>1411</Words>
  <Application>Microsoft Office PowerPoint</Application>
  <PresentationFormat>Widescreen</PresentationFormat>
  <Paragraphs>223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Century Gothic</vt:lpstr>
      <vt:lpstr>Times New Roman</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Airbus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Whyte, Declan</dc:creator>
  <cp:lastModifiedBy>Karen Armstrong</cp:lastModifiedBy>
  <cp:revision>47</cp:revision>
  <dcterms:created xsi:type="dcterms:W3CDTF">2022-07-13T12:07:14Z</dcterms:created>
  <dcterms:modified xsi:type="dcterms:W3CDTF">2026-06-05T11:46:54Z</dcterms:modified>
</cp:coreProperties>
</file>